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64" r:id="rId4"/>
    <p:sldId id="265" r:id="rId5"/>
    <p:sldId id="258" r:id="rId6"/>
    <p:sldId id="259" r:id="rId7"/>
    <p:sldId id="275" r:id="rId8"/>
    <p:sldId id="274" r:id="rId9"/>
    <p:sldId id="276" r:id="rId10"/>
    <p:sldId id="277" r:id="rId11"/>
    <p:sldId id="273" r:id="rId12"/>
    <p:sldId id="269" r:id="rId13"/>
    <p:sldId id="279" r:id="rId14"/>
    <p:sldId id="268" r:id="rId15"/>
    <p:sldId id="271" r:id="rId16"/>
    <p:sldId id="272" r:id="rId17"/>
    <p:sldId id="278" r:id="rId18"/>
    <p:sldId id="262" r:id="rId19"/>
    <p:sldId id="26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78" autoAdjust="0"/>
    <p:restoredTop sz="56463"/>
  </p:normalViewPr>
  <p:slideViewPr>
    <p:cSldViewPr snapToGrid="0" showGuides="1">
      <p:cViewPr varScale="1">
        <p:scale>
          <a:sx n="52" d="100"/>
          <a:sy n="52" d="100"/>
        </p:scale>
        <p:origin x="1267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96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Overall there was no difference in the speech production variables between the healthy</a:t>
            </a:r>
            <a:r>
              <a:rPr lang="en-US" baseline="0" dirty="0" smtClean="0"/>
              <a:t> group and the PD group.</a:t>
            </a:r>
          </a:p>
          <a:p>
            <a:r>
              <a:rPr lang="en-US" baseline="0" dirty="0" smtClean="0"/>
              <a:t>COWAT – Controlled Oral Word Association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985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Group","Age</a:t>
            </a:r>
            <a:r>
              <a:rPr lang="en-US" dirty="0"/>
              <a:t>", "Medication", "</a:t>
            </a:r>
            <a:r>
              <a:rPr lang="en-US" dirty="0" err="1"/>
              <a:t>Length_Parkinson","H_Y</a:t>
            </a:r>
            <a:r>
              <a:rPr lang="en-US" dirty="0"/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85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"Age"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"Sex"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Handedness"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"MMSE"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"RAVEN"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"Group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43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/>
              <a:t>Literature review and comparisons embedded throughout paper</a:t>
            </a:r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583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965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Bias in study design :</a:t>
            </a:r>
          </a:p>
          <a:p>
            <a:r>
              <a:rPr lang="en-US" dirty="0" smtClean="0"/>
              <a:t>Non-random</a:t>
            </a:r>
            <a:r>
              <a:rPr lang="en-US" baseline="0" dirty="0" smtClean="0"/>
              <a:t> study design</a:t>
            </a:r>
            <a:endParaRPr lang="en-US" dirty="0" smtClean="0"/>
          </a:p>
          <a:p>
            <a:r>
              <a:rPr lang="en-US" dirty="0" smtClean="0"/>
              <a:t>Physicians who diagnosed the patients as fourth and fifth authors</a:t>
            </a:r>
          </a:p>
          <a:p>
            <a:r>
              <a:rPr lang="en-US" dirty="0" smtClean="0"/>
              <a:t>Control patients were</a:t>
            </a:r>
            <a:r>
              <a:rPr lang="en-US" baseline="0" dirty="0" smtClean="0"/>
              <a:t> partners of PD patients</a:t>
            </a:r>
          </a:p>
          <a:p>
            <a:r>
              <a:rPr lang="en-US" baseline="0" dirty="0" smtClean="0"/>
              <a:t>Study location for 1 PD patient and 4 control patient – home (vs Hospital)</a:t>
            </a:r>
          </a:p>
          <a:p>
            <a:endParaRPr lang="en-US" baseline="0" dirty="0" smtClean="0"/>
          </a:p>
          <a:p>
            <a:r>
              <a:rPr lang="en-US" baseline="0" dirty="0" smtClean="0"/>
              <a:t>Bias during data analysis</a:t>
            </a:r>
          </a:p>
          <a:p>
            <a:r>
              <a:rPr lang="en-US" baseline="0" dirty="0" smtClean="0"/>
              <a:t>“To compare reaction times, incorrect trials and trials that deviated more than 2 SD from the mean per condition were removed from the data set”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Grammatical </a:t>
            </a:r>
            <a:r>
              <a:rPr lang="en-US" dirty="0"/>
              <a:t>errors</a:t>
            </a:r>
          </a:p>
          <a:p>
            <a:r>
              <a:rPr lang="en-US" dirty="0"/>
              <a:t>Prosody – intonation</a:t>
            </a:r>
          </a:p>
          <a:p>
            <a:r>
              <a:rPr lang="en-US" dirty="0"/>
              <a:t>Phoneme – distinct sounds</a:t>
            </a:r>
          </a:p>
          <a:p>
            <a:endParaRPr lang="en-US" dirty="0"/>
          </a:p>
          <a:p>
            <a:r>
              <a:rPr lang="en-US" dirty="0"/>
              <a:t>Meta result: PD patients do not differ in verbal monitoring performance rather they differ in how they achieve verbal monitoring.</a:t>
            </a:r>
          </a:p>
          <a:p>
            <a:endParaRPr lang="en-US" dirty="0"/>
          </a:p>
          <a:p>
            <a:r>
              <a:rPr lang="en-US" dirty="0"/>
              <a:t>Control variable results</a:t>
            </a:r>
          </a:p>
          <a:p>
            <a:r>
              <a:rPr lang="en-US" dirty="0"/>
              <a:t>Pos </a:t>
            </a:r>
            <a:r>
              <a:rPr lang="en-US" dirty="0" err="1"/>
              <a:t>corr</a:t>
            </a:r>
            <a:r>
              <a:rPr lang="en-US" dirty="0"/>
              <a:t> Hoehn and </a:t>
            </a:r>
            <a:r>
              <a:rPr lang="en-US" dirty="0" err="1"/>
              <a:t>Yahr</a:t>
            </a:r>
            <a:r>
              <a:rPr lang="en-US" dirty="0"/>
              <a:t> and MMSE, r=.54 , p=.044</a:t>
            </a:r>
          </a:p>
          <a:p>
            <a:r>
              <a:rPr lang="en-US" dirty="0"/>
              <a:t>Significant correlation between age and </a:t>
            </a:r>
            <a:r>
              <a:rPr lang="en-US" dirty="0" err="1"/>
              <a:t>Hohn</a:t>
            </a:r>
            <a:r>
              <a:rPr lang="en-US" dirty="0"/>
              <a:t> </a:t>
            </a:r>
            <a:r>
              <a:rPr lang="en-US" dirty="0" err="1"/>
              <a:t>Yahr</a:t>
            </a:r>
            <a:r>
              <a:rPr lang="en-US" dirty="0"/>
              <a:t>, age and MMSE p=.009, and Length of </a:t>
            </a:r>
            <a:r>
              <a:rPr lang="en-US" dirty="0" err="1"/>
              <a:t>Parkenson’s</a:t>
            </a:r>
            <a:r>
              <a:rPr lang="en-US" dirty="0"/>
              <a:t> p=.02, and deep brain STN stimulation p=.008</a:t>
            </a:r>
          </a:p>
          <a:p>
            <a:r>
              <a:rPr lang="en-US" dirty="0"/>
              <a:t>Negative correlation between age and MMSE -.343, p=.047</a:t>
            </a:r>
          </a:p>
          <a:p>
            <a:endParaRPr lang="en-US" dirty="0"/>
          </a:p>
          <a:p>
            <a:r>
              <a:rPr lang="en-US" dirty="0"/>
              <a:t>Speech production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significant difference between PD and control group based on most individual correlations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Homophone decision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Phoneme monitoring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judgement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Network perception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Verbal monitoring variables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Disfluencies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Relationship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11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Fill out regression conclusions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71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34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61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</a:t>
            </a:r>
            <a:r>
              <a:rPr lang="en-US" baseline="0" dirty="0" smtClean="0"/>
              <a:t> quite age matched control population 5 controls and 4 patients were dropped from the study.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28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Highly skewed distribution of length</a:t>
            </a:r>
            <a:r>
              <a:rPr lang="en-US" baseline="0" dirty="0" smtClean="0"/>
              <a:t> of Parkinson and Medication – again a problem due to small n. More appropriate to consider median rather than mean for length of Parkinson and Medication.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52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generated scatter and boxplots to look at the variability in the length of Parkinson in the disease group. Subjects with Parkinson have a wide variation in the length of disease. It is interesting to see that there is at least one person under 50 with length of Parkinson of 20 years. The </a:t>
            </a:r>
            <a:r>
              <a:rPr lang="en-US" dirty="0" err="1" smtClean="0"/>
              <a:t>heterogeniety</a:t>
            </a:r>
            <a:r>
              <a:rPr lang="en-US" dirty="0" smtClean="0"/>
              <a:t> in the patient population with respect to the length of disease is remarkable, from 5 to almost 25 years.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8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comparison with the norms for Belgian elderly, as presented in the Tables A-B in S1 File, shows that both groups scores fell within the normal range. 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Age and performance on the MMSE were negatively correlated, r(34) = -.343, p = .047.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Hoehn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&amp;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Yahr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scales correlate significantly with performance on the MMSE (r(15) = .526, p = .044).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Furthermore for the PD group positive correlations were found between: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age x score on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Hoehn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Yahr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 r(15) = .646, p = .009,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age x MMSE, r(18) = .544, p = .020, and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length of Parkinson’s disease x implanted deep brain STN stimulation, r(17) = .617, p = .008. – not shown in the paper.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343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interest.com/pin/AQReyoNMTbVC63d76N5VJfi_NCvU_TjaAvdGF62zj_6UFHKjK1Nz1Y0/visual-search/?cropSource=6&amp;h=206&amp;w=290&amp;x=10&amp;y=10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r>
              <a:rPr lang="en-US" sz="4800" b="1" dirty="0"/>
              <a:t/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</a:t>
            </a:r>
            <a:r>
              <a:rPr lang="en-US" sz="2400" b="1" dirty="0" err="1">
                <a:latin typeface="+mn-lt"/>
              </a:rPr>
              <a:t>Kirchgäßner</a:t>
            </a:r>
            <a:r>
              <a:rPr lang="en-US" sz="2400" b="1" dirty="0">
                <a:latin typeface="+mn-lt"/>
              </a:rPr>
              <a:t>, Brian Karlberg, Meenakshi Mishra</a:t>
            </a:r>
            <a:r>
              <a:rPr lang="en-US" sz="2400" dirty="0">
                <a:latin typeface="+mn-lt"/>
              </a:rPr>
              <a:t/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</a:t>
            </a:r>
            <a:r>
              <a:rPr lang="en-US" sz="1700" dirty="0" err="1"/>
              <a:t>Jolien</a:t>
            </a:r>
            <a:r>
              <a:rPr lang="en-US" sz="1700" dirty="0"/>
              <a:t> </a:t>
            </a:r>
            <a:r>
              <a:rPr lang="en-US" sz="1700" dirty="0" err="1"/>
              <a:t>Mertens</a:t>
            </a:r>
            <a:r>
              <a:rPr lang="en-US" sz="1700" dirty="0"/>
              <a:t>, Peter </a:t>
            </a:r>
            <a:r>
              <a:rPr lang="en-US" sz="1700" dirty="0" err="1"/>
              <a:t>Marien</a:t>
            </a:r>
            <a:r>
              <a:rPr lang="en-US" sz="1700" dirty="0"/>
              <a:t>, Patrick </a:t>
            </a:r>
            <a:r>
              <a:rPr lang="en-US" sz="1700" dirty="0" err="1"/>
              <a:t>Santens</a:t>
            </a:r>
            <a:r>
              <a:rPr lang="en-US" sz="1700" dirty="0"/>
              <a:t>, Barbara A. </a:t>
            </a:r>
            <a:r>
              <a:rPr lang="en-US" sz="1700" dirty="0" err="1"/>
              <a:t>Pickut</a:t>
            </a:r>
            <a:r>
              <a:rPr lang="en-US" sz="1700" dirty="0"/>
              <a:t>, Robert J. </a:t>
            </a:r>
            <a:r>
              <a:rPr lang="en-US" sz="1700" dirty="0" err="1"/>
              <a:t>Hartsuiker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Speech production variables – BNT, COWAT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386348"/>
            <a:ext cx="10515600" cy="52061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0903" y="1386348"/>
            <a:ext cx="5914103" cy="52061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212" y="1757362"/>
            <a:ext cx="7267575" cy="33432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3850" y="2119312"/>
            <a:ext cx="39243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27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D6755B-4B3E-DE4D-84E0-AE2A7E743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330" y="1212850"/>
            <a:ext cx="3378200" cy="443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E677EA-1771-0646-85C0-1029777F00E0}"/>
              </a:ext>
            </a:extLst>
          </p:cNvPr>
          <p:cNvSpPr txBox="1"/>
          <p:nvPr/>
        </p:nvSpPr>
        <p:spPr>
          <a:xfrm>
            <a:off x="1020417" y="2345635"/>
            <a:ext cx="2672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the tidies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for group == PD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</a:t>
            </a:r>
            <a:r>
              <a:rPr lang="en-US"/>
              <a:t>5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03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5E98-289D-B143-84EA-33F79A36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3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A0CA20-29E5-984B-A6BC-4F2970906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1310543"/>
            <a:ext cx="3442493" cy="211845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210E2C-1B93-2D4F-9D93-017DC9977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3802235"/>
            <a:ext cx="3493534" cy="2087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0D16A-0019-2E4F-8FBD-795580AA4E50}"/>
              </a:ext>
            </a:extLst>
          </p:cNvPr>
          <p:cNvSpPr txBox="1"/>
          <p:nvPr/>
        </p:nvSpPr>
        <p:spPr>
          <a:xfrm>
            <a:off x="1121664" y="2304288"/>
            <a:ext cx="57697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the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6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Grouped by “Group”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a separate table to show the amount of males and </a:t>
            </a:r>
            <a:br>
              <a:rPr lang="en-US" dirty="0"/>
            </a:br>
            <a:r>
              <a:rPr lang="en-US" dirty="0"/>
              <a:t>females in each group</a:t>
            </a:r>
          </a:p>
        </p:txBody>
      </p:sp>
    </p:spTree>
    <p:extLst>
      <p:ext uri="{BB962C8B-B14F-4D97-AF65-F5344CB8AC3E}">
        <p14:creationId xmlns:p14="http://schemas.microsoft.com/office/powerpoint/2010/main" val="387478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4: Mean (SD) performance of PD and control group on the speech production task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16" y="2137440"/>
            <a:ext cx="5545598" cy="37766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567" y="2020530"/>
            <a:ext cx="5648633" cy="38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86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40" y="2228592"/>
            <a:ext cx="29413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 dirty="0" err="1"/>
              <a:t>total_number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</a:t>
            </a:r>
            <a:r>
              <a:rPr lang="en-US" dirty="0" smtClean="0"/>
              <a:t>1. </a:t>
            </a:r>
            <a:r>
              <a:rPr lang="en-US" b="1" dirty="0"/>
              <a:t>Percentage of errors repaired during </a:t>
            </a:r>
            <a:r>
              <a:rPr lang="en-US" b="1" dirty="0" smtClean="0"/>
              <a:t>production in Control group</a:t>
            </a:r>
            <a:endParaRPr lang="en-US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7E854D70-E756-8B46-8CAE-BDFC8BA3E7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54" y="1867667"/>
            <a:ext cx="5561769" cy="397269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2528" y="1867669"/>
            <a:ext cx="5073445" cy="406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004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Figure </a:t>
            </a:r>
            <a:r>
              <a:rPr lang="en-US" dirty="0" smtClean="0"/>
              <a:t>2. </a:t>
            </a:r>
            <a:r>
              <a:rPr lang="en-US" b="1" dirty="0"/>
              <a:t>Disfluencies as a mean percentage of the total number of (overt and covert) repaired errors </a:t>
            </a:r>
            <a:r>
              <a:rPr lang="en-US" b="1" dirty="0" smtClean="0"/>
              <a:t>per person</a:t>
            </a:r>
            <a:r>
              <a:rPr lang="en-US" b="1" dirty="0"/>
              <a:t>.</a:t>
            </a:r>
            <a:endParaRPr lang="en-US" dirty="0"/>
          </a:p>
        </p:txBody>
      </p:sp>
      <p:pic>
        <p:nvPicPr>
          <p:cNvPr id="4" name="Picture 3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8F0BA304-07BE-B94C-BFE8-36C7BB2F07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18" y="1985655"/>
            <a:ext cx="5450115" cy="38842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794" y="1985656"/>
            <a:ext cx="5122916" cy="38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0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BNT was the only task that was significantly affected by Parkinson disease measure (H_Y)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711" y="1884618"/>
            <a:ext cx="5303458" cy="47739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872" y="1884618"/>
            <a:ext cx="5687606" cy="46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80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methods and tools exist for analyzing speech in neurodegenerative disease </a:t>
            </a:r>
            <a:r>
              <a:rPr lang="en-US" dirty="0" smtClean="0"/>
              <a:t>models</a:t>
            </a:r>
          </a:p>
          <a:p>
            <a:r>
              <a:rPr lang="en-US" dirty="0" smtClean="0"/>
              <a:t>Transparency in data collection, use and analysis  is critical </a:t>
            </a:r>
            <a:r>
              <a:rPr lang="en-US" dirty="0" smtClean="0"/>
              <a:t>to </a:t>
            </a:r>
            <a:r>
              <a:rPr lang="en-US" dirty="0"/>
              <a:t>successful reproduction of </a:t>
            </a:r>
            <a:r>
              <a:rPr lang="en-US" dirty="0" smtClean="0"/>
              <a:t>results</a:t>
            </a:r>
            <a:endParaRPr lang="en-US" dirty="0"/>
          </a:p>
          <a:p>
            <a:r>
              <a:rPr lang="en-US" dirty="0"/>
              <a:t>The combination of input data and method of analysis can result in drastically different conclusions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43200" y="1402986"/>
            <a:ext cx="6474542" cy="473274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2671" y="6211669"/>
            <a:ext cx="11469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https://www.pinterest.com/pin/AQReyoNMTbVC63d76N5VJfi_NCvU_TjaAvdGF62zj_6UFHKjK1Nz1Y0/visual-search/?cropSource=6&amp;h=206&amp;w=290&amp;x=10&amp;y=10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 of the paper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Patient population – 18 PD patients; 16 age matched controls; native Dutch speaking </a:t>
            </a:r>
            <a:endParaRPr lang="en-US" dirty="0" smtClean="0"/>
          </a:p>
          <a:p>
            <a:r>
              <a:rPr lang="en-US" dirty="0" smtClean="0"/>
              <a:t>Simple </a:t>
            </a:r>
            <a:r>
              <a:rPr lang="en-US" dirty="0"/>
              <a:t>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vs.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  <a:p>
            <a:r>
              <a:rPr lang="en-US" dirty="0"/>
              <a:t>Unified Parkinson’s Disease Rating Scale n=18, control group n=16</a:t>
            </a:r>
          </a:p>
          <a:p>
            <a:r>
              <a:rPr lang="en-US" dirty="0"/>
              <a:t>11 language tasks grouped into 4 categories: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760843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83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Raw table data apparently labeling fractions as </a:t>
            </a:r>
            <a:r>
              <a:rPr lang="en-US" dirty="0" smtClean="0"/>
              <a:t>percentages – (percentage of semantic error repaired)</a:t>
            </a:r>
            <a:endParaRPr lang="en-US" dirty="0"/>
          </a:p>
          <a:p>
            <a:r>
              <a:rPr lang="en-US" dirty="0" smtClean="0"/>
              <a:t>Understanding </a:t>
            </a:r>
            <a:r>
              <a:rPr lang="en-US" dirty="0"/>
              <a:t>what the data variables represented – examples:</a:t>
            </a:r>
          </a:p>
          <a:p>
            <a:pPr lvl="1"/>
            <a:r>
              <a:rPr lang="en-US" dirty="0" err="1"/>
              <a:t>Lepodova</a:t>
            </a:r>
            <a:endParaRPr lang="en-US" dirty="0"/>
          </a:p>
          <a:p>
            <a:pPr lvl="1"/>
            <a:r>
              <a:rPr lang="en-US" dirty="0"/>
              <a:t>Hoehn </a:t>
            </a:r>
            <a:r>
              <a:rPr lang="en-US" dirty="0" err="1"/>
              <a:t>Yahr</a:t>
            </a:r>
            <a:r>
              <a:rPr lang="en-US" dirty="0"/>
              <a:t>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</a:t>
            </a:r>
            <a:r>
              <a:rPr lang="en-US" dirty="0" smtClean="0"/>
              <a:t>bias (Belgian dialects)</a:t>
            </a:r>
            <a:endParaRPr lang="en-US" dirty="0"/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1832" y="1810877"/>
            <a:ext cx="4928814" cy="4351338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131" y="1810877"/>
            <a:ext cx="6091157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60627"/>
            <a:ext cx="3629384" cy="22729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804" y="1860628"/>
            <a:ext cx="3598582" cy="22059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4292209"/>
            <a:ext cx="3629385" cy="22279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7803" y="4292210"/>
            <a:ext cx="3598583" cy="222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36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Small sample size and wide variation in age, disease state &amp; Length of disease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73" y="2283081"/>
            <a:ext cx="5129673" cy="4257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219" y="2283081"/>
            <a:ext cx="5542627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between control variables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2175" y="1425217"/>
            <a:ext cx="5663380" cy="45183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2478" y="1425217"/>
            <a:ext cx="5378245" cy="44151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478" y="1432591"/>
            <a:ext cx="5339979" cy="44151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3344" y="1476836"/>
            <a:ext cx="5378245" cy="441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85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1251</TotalTime>
  <Words>1108</Words>
  <Application>Microsoft Office PowerPoint</Application>
  <PresentationFormat>Widescreen</PresentationFormat>
  <Paragraphs>141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Replicating Statistical Analysis  Group 4: Raphael Kirchgäßner, Brian Karlberg, Meenakshi Mishra </vt:lpstr>
      <vt:lpstr>Summary of the paper </vt:lpstr>
      <vt:lpstr>Brief overview of measurement methods </vt:lpstr>
      <vt:lpstr>Methods (continued) 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</vt:lpstr>
      <vt:lpstr>EDA highlights, focusing on why each plot/data summary table was done, and what was learned</vt:lpstr>
      <vt:lpstr>Correlation between control variables</vt:lpstr>
      <vt:lpstr>Speech production variables – BNT, COWAT</vt:lpstr>
      <vt:lpstr>Table 1</vt:lpstr>
      <vt:lpstr>Table 3</vt:lpstr>
      <vt:lpstr>Table 4: Mean (SD) performance of PD and control group on the speech production task</vt:lpstr>
      <vt:lpstr>Table 9</vt:lpstr>
      <vt:lpstr>Figure 1. Percentage of errors repaired during production in Control group</vt:lpstr>
      <vt:lpstr>Figure 2. Disfluencies as a mean percentage of the total number of (overt and covert) repaired errors per person.</vt:lpstr>
      <vt:lpstr>BNT was the only task that was significantly affected by Parkinson disease measure (H_Y)</vt:lpstr>
      <vt:lpstr>Three biggest takeaways from doing this project </vt:lpstr>
      <vt:lpstr>Thanks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Group 4: Raphael Kirchgäßner, Brian Karlberg, Meenakshi Mishra</dc:title>
  <dc:creator>Raphael Kirchgäßner</dc:creator>
  <cp:lastModifiedBy>Meenakshi Mishra</cp:lastModifiedBy>
  <cp:revision>50</cp:revision>
  <dcterms:created xsi:type="dcterms:W3CDTF">2019-12-03T23:55:52Z</dcterms:created>
  <dcterms:modified xsi:type="dcterms:W3CDTF">2019-12-05T19:19:17Z</dcterms:modified>
</cp:coreProperties>
</file>